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73" r:id="rId6"/>
    <p:sldId id="275" r:id="rId7"/>
    <p:sldId id="274" r:id="rId8"/>
    <p:sldId id="268" r:id="rId9"/>
    <p:sldId id="272" r:id="rId10"/>
    <p:sldId id="279" r:id="rId11"/>
    <p:sldId id="276" r:id="rId12"/>
    <p:sldId id="277" r:id="rId13"/>
    <p:sldId id="281" r:id="rId14"/>
    <p:sldId id="282" r:id="rId15"/>
    <p:sldId id="280" r:id="rId16"/>
    <p:sldId id="269" r:id="rId17"/>
    <p:sldId id="283" r:id="rId18"/>
    <p:sldId id="284" r:id="rId19"/>
    <p:sldId id="265" r:id="rId20"/>
    <p:sldId id="271" r:id="rId21"/>
    <p:sldId id="264" r:id="rId22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7" autoAdjust="0"/>
    <p:restoredTop sz="94660"/>
  </p:normalViewPr>
  <p:slideViewPr>
    <p:cSldViewPr snapToGrid="0">
      <p:cViewPr varScale="1">
        <p:scale>
          <a:sx n="79" d="100"/>
          <a:sy n="79" d="100"/>
        </p:scale>
        <p:origin x="7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png>
</file>

<file path=ppt/media/image5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4CED1-49AE-43BF-8E8B-FBF6FDCC83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7067AE-9C5E-47ED-92AA-266F878AA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F15A4-B66A-498F-8FBC-2E3118BB3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E2CA0-7F99-4137-A1DD-5E7205376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F596C-5A70-46C1-946C-8F93BE873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55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5449A-68F9-4B57-9FE4-09814B674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DB2197-C2EA-4BFD-9133-6198B6BA0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50028-0D62-45C8-ADF3-AFD280EF1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293E7-F729-4E9C-9F5F-EC4577166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47430-6744-4ED1-9468-98ADADDF8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9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EAC56A-6CC5-44D1-90AF-B272ED17C1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84464E-8ED6-4940-A39B-CCC697E66F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87B3D-CC75-44EE-95E0-919F5D84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04411-5A91-4741-AE96-347162CC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06147-B081-485E-9ABC-482CA672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095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2986D-F9BB-4A7E-8886-B934B369A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39383-5A6D-49F8-8C0C-C14AEE382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11CB4-6649-4122-8743-DFD052FA0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13D45-BE89-4B8F-B209-73F91C5B7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87D36-76D4-45A1-9BBC-9B9575D76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30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D1C69-2795-4C55-A0AD-F77496117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8BAF89-E8B8-4330-9A30-9FD898B783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7E8BE-6A28-4B6F-A34F-4F7B144A3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34609-1EB3-4806-9299-FFFC1E1F4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FB254-A62E-4FB0-9EE0-C761D64C2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520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4A582-59EA-42DB-95E7-9DA10C65C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93EBE-5AF4-4946-A6D2-BB914238BA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4CA00-938E-42F9-9FE1-F6585C18DA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9D6943-FB13-49A3-B1F8-79EEBD0DD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EB7CFC-9898-4835-93F2-01CA16160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DF9160-AD18-4841-83C8-D040F8D84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82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A3C0B-ABA1-4F50-9344-3D0F1178C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F3F88B-E7C8-4CC3-AA84-A68DA3C3D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48C37D-0904-4F98-8B82-89F87BA090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FF5EDE-F0D4-4F4C-96A1-1EC8768350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617F8A-FEB6-42A7-AF35-2F4CDF1D44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2CB43-1F32-45B9-B9B2-81E9334F4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7B3DB1-8DCF-4A72-810B-2B554214D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0F05BE-1DD6-4B89-9B2E-F84A5D6B4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1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5724C-3FE9-45EA-B18E-9BDA3F4E3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D4DBC8-43D7-46C1-92AD-61DCED34A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8262CF-B208-4FD3-BC74-AE9559AC8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3AAED-DC6D-4BD6-B33C-BAF57513C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60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C9655B-9DF3-4D73-9BC4-C0AE8D582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B9F5D3-4B67-4B2E-B854-3331AF0C1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02D500-6462-41A3-85A1-404FD73E6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6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321CB-CDCD-4EF1-BD2B-2509F64ED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594E0-9EAB-43D0-9B8B-8827FBDFD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754538-A3CA-4FA7-863E-CBAFBB4B3D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F7F2C-C999-45A8-AD0E-9CDB1661D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007A4-6DEB-4E31-BB04-00D5559D2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C6857-4F4A-45B3-A438-D93D0203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68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03BD0-26E7-4849-9252-E8A3DAA45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7332FA-86F3-4DBD-9267-F79CCFBE39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98311A-721B-4AD3-A81C-83FAB7A81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FF6FF-BCA2-426F-B5D0-7316D2D2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8BFBEC-4C81-4E78-BA2A-7C63F761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5BBBEA-5D16-4BAF-A6BF-1B59BAB4D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61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A4DA3A-3CCF-49AA-9CFA-94F193DD4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826A04-022B-4D5A-B0E0-0495D973EF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F40E9-90C2-405A-A883-79B2BDD80B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5A182-1B44-41DB-943B-5CA36A05CB0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18604-DAD8-46E9-B705-CFD269CF12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1385F-3C18-438B-9022-29C629B951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E555C-1240-4446-AB90-4F60A7C4F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42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F7C48-3F29-4B60-9DC3-2B40AC717A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US" sz="8800" b="1" dirty="0">
                <a:latin typeface="Consolas" panose="020B0609020204030204" pitchFamily="49" charset="0"/>
              </a:rPr>
              <a:t>PE32 Password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7E9BEE-54B1-4E4C-A735-6DA35EE93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92530"/>
            <a:ext cx="9144000" cy="1655762"/>
          </a:xfrm>
        </p:spPr>
        <p:txBody>
          <a:bodyPr>
            <a:normAutofit/>
          </a:bodyPr>
          <a:lstStyle/>
          <a:p>
            <a:endParaRPr lang="en-US" sz="2800" dirty="0">
              <a:latin typeface="Consolas" panose="020B0609020204030204" pitchFamily="49" charset="0"/>
            </a:endParaRPr>
          </a:p>
          <a:p>
            <a:r>
              <a:rPr lang="en-US" altLang="ko-KR" sz="2800" dirty="0">
                <a:latin typeface="Consolas" panose="020B0609020204030204" pitchFamily="49" charset="0"/>
              </a:rPr>
              <a:t>Kyungpook National University</a:t>
            </a:r>
          </a:p>
          <a:p>
            <a:r>
              <a:rPr lang="en-US" sz="2800" dirty="0">
                <a:latin typeface="Consolas" panose="020B0609020204030204" pitchFamily="49" charset="0"/>
              </a:rPr>
              <a:t>Taekwan Yang (CSE GSWC, KERT)</a:t>
            </a:r>
          </a:p>
        </p:txBody>
      </p:sp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290" y="1024972"/>
            <a:ext cx="5103420" cy="471066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765EC7-375E-4B97-B448-2D8CCDBE0177}"/>
              </a:ext>
            </a:extLst>
          </p:cNvPr>
          <p:cNvSpPr txBox="1"/>
          <p:nvPr/>
        </p:nvSpPr>
        <p:spPr>
          <a:xfrm>
            <a:off x="7681608" y="6299841"/>
            <a:ext cx="4337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https://github.com/ytk2128/pe32-password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5645A2-6404-493E-A621-6E4BE7AB3E94}"/>
              </a:ext>
            </a:extLst>
          </p:cNvPr>
          <p:cNvSpPr txBox="1"/>
          <p:nvPr/>
        </p:nvSpPr>
        <p:spPr>
          <a:xfrm>
            <a:off x="172410" y="6299841"/>
            <a:ext cx="2115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ytk2128@gmail.com</a:t>
            </a:r>
          </a:p>
        </p:txBody>
      </p:sp>
    </p:spTree>
    <p:extLst>
      <p:ext uri="{BB962C8B-B14F-4D97-AF65-F5344CB8AC3E}">
        <p14:creationId xmlns:p14="http://schemas.microsoft.com/office/powerpoint/2010/main" val="630901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Implementation – Normal Case</a:t>
            </a:r>
            <a:endParaRPr lang="en-US" b="1" dirty="0">
              <a:latin typeface="Consolas" panose="020B0609020204030204" pitchFamily="49" charset="0"/>
            </a:endParaRP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54144B30-FFCD-40AE-8832-CC856E60C0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916782"/>
              </p:ext>
            </p:extLst>
          </p:nvPr>
        </p:nvGraphicFramePr>
        <p:xfrm>
          <a:off x="609600" y="1554480"/>
          <a:ext cx="2540000" cy="42187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701281043"/>
                    </a:ext>
                  </a:extLst>
                </a:gridCol>
              </a:tblGrid>
              <a:tr h="11684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PE Headers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4687665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Data section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845297"/>
                  </a:ext>
                </a:extLst>
              </a:tr>
              <a:tr h="146064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Code section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572206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Resource section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2297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10B3E5A-BF2E-4ABE-ADBC-81A3DA0A6564}"/>
              </a:ext>
            </a:extLst>
          </p:cNvPr>
          <p:cNvSpPr txBox="1"/>
          <p:nvPr/>
        </p:nvSpPr>
        <p:spPr>
          <a:xfrm>
            <a:off x="1313772" y="1042908"/>
            <a:ext cx="1131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A.exe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405546-9D5A-489F-B19C-7D1A23976FCE}"/>
              </a:ext>
            </a:extLst>
          </p:cNvPr>
          <p:cNvSpPr/>
          <p:nvPr/>
        </p:nvSpPr>
        <p:spPr>
          <a:xfrm>
            <a:off x="9296400" y="1554480"/>
            <a:ext cx="2346960" cy="975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Operating System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355C87-B49F-4A50-98C7-B13C95A4FDD3}"/>
              </a:ext>
            </a:extLst>
          </p:cNvPr>
          <p:cNvGrpSpPr/>
          <p:nvPr/>
        </p:nvGrpSpPr>
        <p:grpSpPr>
          <a:xfrm>
            <a:off x="3149600" y="1652801"/>
            <a:ext cx="6146800" cy="389359"/>
            <a:chOff x="3149600" y="1652801"/>
            <a:chExt cx="6146800" cy="389359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650DBFB-92FB-4EB2-9C64-83D86B56B21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3149600" y="2042160"/>
              <a:ext cx="614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23D1354-C69C-471B-9536-C93BD3E1970F}"/>
                </a:ext>
              </a:extLst>
            </p:cNvPr>
            <p:cNvSpPr txBox="1"/>
            <p:nvPr/>
          </p:nvSpPr>
          <p:spPr>
            <a:xfrm>
              <a:off x="3270557" y="1652801"/>
              <a:ext cx="26860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Get </a:t>
              </a:r>
              <a:r>
                <a:rPr lang="en-US" b="1" dirty="0"/>
                <a:t>entry point </a:t>
              </a:r>
              <a:r>
                <a:rPr lang="en-US" dirty="0"/>
                <a:t>address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BEBFE60-28EB-4FB1-8ECE-351DF4DAD254}"/>
              </a:ext>
            </a:extLst>
          </p:cNvPr>
          <p:cNvGrpSpPr/>
          <p:nvPr/>
        </p:nvGrpSpPr>
        <p:grpSpPr>
          <a:xfrm>
            <a:off x="3149600" y="2042160"/>
            <a:ext cx="6146800" cy="2286001"/>
            <a:chOff x="3149600" y="2042160"/>
            <a:chExt cx="6146800" cy="228600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8E6737B-2740-4148-9777-D65EAB4EFAF8}"/>
                </a:ext>
              </a:extLst>
            </p:cNvPr>
            <p:cNvSpPr txBox="1"/>
            <p:nvPr/>
          </p:nvSpPr>
          <p:spPr>
            <a:xfrm>
              <a:off x="5627565" y="3374319"/>
              <a:ext cx="23001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Execute </a:t>
              </a:r>
              <a:r>
                <a:rPr lang="en-US" b="1" dirty="0"/>
                <a:t>entry point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587D835-EE2E-4343-B2DA-66715B8F46DD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3149600" y="2042160"/>
              <a:ext cx="6146800" cy="228600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6571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Implementation – Error Case</a:t>
            </a:r>
            <a:endParaRPr lang="en-US" b="1" dirty="0">
              <a:latin typeface="Consolas" panose="020B0609020204030204" pitchFamily="49" charset="0"/>
            </a:endParaRP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54144B30-FFCD-40AE-8832-CC856E60C0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3562804"/>
              </p:ext>
            </p:extLst>
          </p:nvPr>
        </p:nvGraphicFramePr>
        <p:xfrm>
          <a:off x="609600" y="1554480"/>
          <a:ext cx="2540000" cy="50136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701281043"/>
                    </a:ext>
                  </a:extLst>
                </a:gridCol>
              </a:tblGrid>
              <a:tr h="11684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PE Headers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4687665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Encrypted Data section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845297"/>
                  </a:ext>
                </a:extLst>
              </a:tr>
              <a:tr h="146064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Encrypted Code section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572206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Encrypted Resource section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22973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Injected new code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950718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10B3E5A-BF2E-4ABE-ADBC-81A3DA0A6564}"/>
              </a:ext>
            </a:extLst>
          </p:cNvPr>
          <p:cNvSpPr txBox="1"/>
          <p:nvPr/>
        </p:nvSpPr>
        <p:spPr>
          <a:xfrm>
            <a:off x="399372" y="1042908"/>
            <a:ext cx="29398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Encrypted A.exe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405546-9D5A-489F-B19C-7D1A23976FCE}"/>
              </a:ext>
            </a:extLst>
          </p:cNvPr>
          <p:cNvSpPr/>
          <p:nvPr/>
        </p:nvSpPr>
        <p:spPr>
          <a:xfrm>
            <a:off x="9296400" y="1554480"/>
            <a:ext cx="2346960" cy="975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Operating System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355C87-B49F-4A50-98C7-B13C95A4FDD3}"/>
              </a:ext>
            </a:extLst>
          </p:cNvPr>
          <p:cNvGrpSpPr/>
          <p:nvPr/>
        </p:nvGrpSpPr>
        <p:grpSpPr>
          <a:xfrm>
            <a:off x="3149600" y="1395828"/>
            <a:ext cx="6146800" cy="646332"/>
            <a:chOff x="3149600" y="1395828"/>
            <a:chExt cx="6146800" cy="646332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650DBFB-92FB-4EB2-9C64-83D86B56B21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3149600" y="2042160"/>
              <a:ext cx="614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23D1354-C69C-471B-9536-C93BD3E1970F}"/>
                </a:ext>
              </a:extLst>
            </p:cNvPr>
            <p:cNvSpPr txBox="1"/>
            <p:nvPr/>
          </p:nvSpPr>
          <p:spPr>
            <a:xfrm>
              <a:off x="3270557" y="1395828"/>
              <a:ext cx="516461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Refer to </a:t>
              </a:r>
              <a:r>
                <a:rPr lang="en-US" b="1" dirty="0"/>
                <a:t>PE Headers</a:t>
              </a:r>
              <a:r>
                <a:rPr lang="en-US" dirty="0"/>
                <a:t> and allocate new memory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Get important addresses to refer to </a:t>
              </a:r>
              <a:r>
                <a:rPr lang="en-US" b="1" dirty="0"/>
                <a:t>data section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6FB910C-A2F8-4925-B06B-DDA13817F20F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149600" y="2042160"/>
            <a:ext cx="6146800" cy="1177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6FB7435-6485-4CF8-AEFC-FD9E915FBABF}"/>
              </a:ext>
            </a:extLst>
          </p:cNvPr>
          <p:cNvCxnSpPr>
            <a:cxnSpLocks/>
          </p:cNvCxnSpPr>
          <p:nvPr/>
        </p:nvCxnSpPr>
        <p:spPr>
          <a:xfrm flipH="1">
            <a:off x="3149600" y="2042160"/>
            <a:ext cx="6146800" cy="22860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A09068C-CE12-47FB-8F59-97BC4FA0550E}"/>
              </a:ext>
            </a:extLst>
          </p:cNvPr>
          <p:cNvSpPr txBox="1"/>
          <p:nvPr/>
        </p:nvSpPr>
        <p:spPr>
          <a:xfrm>
            <a:off x="5627565" y="3374319"/>
            <a:ext cx="61193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Refer to </a:t>
            </a:r>
            <a:r>
              <a:rPr lang="en-US" b="1" dirty="0"/>
              <a:t>data</a:t>
            </a:r>
            <a:r>
              <a:rPr lang="en-US" dirty="0"/>
              <a:t> and </a:t>
            </a:r>
            <a:r>
              <a:rPr lang="en-US" b="1" dirty="0"/>
              <a:t>code section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Prepare API addresses that A.exe would need for execution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Apply relocated memory addresses to code section</a:t>
            </a:r>
          </a:p>
        </p:txBody>
      </p:sp>
    </p:spTree>
    <p:extLst>
      <p:ext uri="{BB962C8B-B14F-4D97-AF65-F5344CB8AC3E}">
        <p14:creationId xmlns:p14="http://schemas.microsoft.com/office/powerpoint/2010/main" val="425453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Implementation – Encrypted Case</a:t>
            </a:r>
            <a:endParaRPr lang="en-US" b="1" dirty="0"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0B3E5A-BF2E-4ABE-ADBC-81A3DA0A6564}"/>
              </a:ext>
            </a:extLst>
          </p:cNvPr>
          <p:cNvSpPr txBox="1"/>
          <p:nvPr/>
        </p:nvSpPr>
        <p:spPr>
          <a:xfrm>
            <a:off x="399372" y="1042908"/>
            <a:ext cx="29398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Encrypted A.exe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405546-9D5A-489F-B19C-7D1A23976FCE}"/>
              </a:ext>
            </a:extLst>
          </p:cNvPr>
          <p:cNvSpPr/>
          <p:nvPr/>
        </p:nvSpPr>
        <p:spPr>
          <a:xfrm>
            <a:off x="9296400" y="1554480"/>
            <a:ext cx="2346960" cy="975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Operating System</a:t>
            </a:r>
          </a:p>
        </p:txBody>
      </p:sp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73377198-A7D9-45AE-9265-418DC9E425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9493146"/>
              </p:ext>
            </p:extLst>
          </p:nvPr>
        </p:nvGraphicFramePr>
        <p:xfrm>
          <a:off x="609600" y="1554480"/>
          <a:ext cx="2540000" cy="50136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701281043"/>
                    </a:ext>
                  </a:extLst>
                </a:gridCol>
              </a:tblGrid>
              <a:tr h="11684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PE Headers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4687665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Encrypted Data section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845297"/>
                  </a:ext>
                </a:extLst>
              </a:tr>
              <a:tr h="146064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Encrypted Code section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572206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Encrypted Resource section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22973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Injected new code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9507186"/>
                  </a:ext>
                </a:extLst>
              </a:tr>
            </a:tbl>
          </a:graphicData>
        </a:graphic>
      </p:graphicFrame>
      <p:grpSp>
        <p:nvGrpSpPr>
          <p:cNvPr id="42" name="Group 41">
            <a:extLst>
              <a:ext uri="{FF2B5EF4-FFF2-40B4-BE49-F238E27FC236}">
                <a16:creationId xmlns:a16="http://schemas.microsoft.com/office/drawing/2014/main" id="{DEA9192E-6318-4EB0-8520-BF33D7989D01}"/>
              </a:ext>
            </a:extLst>
          </p:cNvPr>
          <p:cNvGrpSpPr/>
          <p:nvPr/>
        </p:nvGrpSpPr>
        <p:grpSpPr>
          <a:xfrm>
            <a:off x="3129280" y="2042160"/>
            <a:ext cx="6167120" cy="4094480"/>
            <a:chOff x="3129280" y="2042160"/>
            <a:chExt cx="6167120" cy="4094480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F9B1477-96CE-443D-A10C-9C96A5976613}"/>
                </a:ext>
              </a:extLst>
            </p:cNvPr>
            <p:cNvSpPr txBox="1"/>
            <p:nvPr/>
          </p:nvSpPr>
          <p:spPr>
            <a:xfrm>
              <a:off x="6212840" y="4227759"/>
              <a:ext cx="23001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Execute </a:t>
              </a:r>
              <a:r>
                <a:rPr lang="en-US" b="1" dirty="0"/>
                <a:t>entry point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CF28E2F1-F446-46FB-9731-F0FCA687D5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9280" y="2042160"/>
              <a:ext cx="6167120" cy="409448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79157AD-5E8D-43DA-8F8D-B5D78618FFD5}"/>
              </a:ext>
            </a:extLst>
          </p:cNvPr>
          <p:cNvGrpSpPr/>
          <p:nvPr/>
        </p:nvGrpSpPr>
        <p:grpSpPr>
          <a:xfrm>
            <a:off x="3149600" y="1395828"/>
            <a:ext cx="6146800" cy="646332"/>
            <a:chOff x="3149600" y="1395828"/>
            <a:chExt cx="6146800" cy="646332"/>
          </a:xfrm>
        </p:grpSpPr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3A4ACF27-FF1B-489C-97C1-DCFF5BB0AD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49600" y="2042160"/>
              <a:ext cx="614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0036E67-8F56-48D9-B736-A54999707374}"/>
                </a:ext>
              </a:extLst>
            </p:cNvPr>
            <p:cNvSpPr txBox="1"/>
            <p:nvPr/>
          </p:nvSpPr>
          <p:spPr>
            <a:xfrm>
              <a:off x="3270557" y="1395828"/>
              <a:ext cx="483395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Refer to </a:t>
              </a:r>
              <a:r>
                <a:rPr lang="en-US" b="1" dirty="0"/>
                <a:t>PE Headers</a:t>
              </a:r>
              <a:r>
                <a:rPr lang="en-US" dirty="0"/>
                <a:t> and allocate new memory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Get </a:t>
              </a:r>
              <a:r>
                <a:rPr lang="en-US" b="1" dirty="0"/>
                <a:t>entry point </a:t>
              </a:r>
              <a:r>
                <a:rPr lang="en-US" dirty="0"/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8866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Implementation – Encrypted Case</a:t>
            </a:r>
            <a:endParaRPr lang="en-US" b="1" dirty="0"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0B3E5A-BF2E-4ABE-ADBC-81A3DA0A6564}"/>
              </a:ext>
            </a:extLst>
          </p:cNvPr>
          <p:cNvSpPr txBox="1"/>
          <p:nvPr/>
        </p:nvSpPr>
        <p:spPr>
          <a:xfrm>
            <a:off x="399372" y="1042908"/>
            <a:ext cx="29398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Encrypted A.exe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405546-9D5A-489F-B19C-7D1A23976FCE}"/>
              </a:ext>
            </a:extLst>
          </p:cNvPr>
          <p:cNvSpPr/>
          <p:nvPr/>
        </p:nvSpPr>
        <p:spPr>
          <a:xfrm>
            <a:off x="9296400" y="1554480"/>
            <a:ext cx="2346960" cy="975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Operating System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E6737B-2740-4148-9777-D65EAB4EFAF8}"/>
              </a:ext>
            </a:extLst>
          </p:cNvPr>
          <p:cNvSpPr txBox="1"/>
          <p:nvPr/>
        </p:nvSpPr>
        <p:spPr>
          <a:xfrm>
            <a:off x="4190616" y="3429000"/>
            <a:ext cx="4435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Decrypt sections if the password is correct</a:t>
            </a:r>
          </a:p>
        </p:txBody>
      </p:sp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73377198-A7D9-45AE-9265-418DC9E4256A}"/>
              </a:ext>
            </a:extLst>
          </p:cNvPr>
          <p:cNvGraphicFramePr>
            <a:graphicFrameLocks noGrp="1"/>
          </p:cNvGraphicFramePr>
          <p:nvPr/>
        </p:nvGraphicFramePr>
        <p:xfrm>
          <a:off x="609600" y="1554480"/>
          <a:ext cx="2540000" cy="50136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701281043"/>
                    </a:ext>
                  </a:extLst>
                </a:gridCol>
              </a:tblGrid>
              <a:tr h="11684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PE Headers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4687665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Encrypted Data section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845297"/>
                  </a:ext>
                </a:extLst>
              </a:tr>
              <a:tr h="146064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Encrypted Code section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572206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Encrypted Resource section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22973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Injected new code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9507186"/>
                  </a:ext>
                </a:extLst>
              </a:tr>
            </a:tbl>
          </a:graphicData>
        </a:graphic>
      </p:graphicFrame>
      <p:grpSp>
        <p:nvGrpSpPr>
          <p:cNvPr id="21" name="Group 20">
            <a:extLst>
              <a:ext uri="{FF2B5EF4-FFF2-40B4-BE49-F238E27FC236}">
                <a16:creationId xmlns:a16="http://schemas.microsoft.com/office/drawing/2014/main" id="{A9E2A799-5AFE-4AA3-B742-2784ED64CE73}"/>
              </a:ext>
            </a:extLst>
          </p:cNvPr>
          <p:cNvGrpSpPr/>
          <p:nvPr/>
        </p:nvGrpSpPr>
        <p:grpSpPr>
          <a:xfrm>
            <a:off x="3149600" y="3041759"/>
            <a:ext cx="892444" cy="3115201"/>
            <a:chOff x="3149599" y="3041759"/>
            <a:chExt cx="892444" cy="3115201"/>
          </a:xfrm>
        </p:grpSpPr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D9FB1E5F-3E1A-4E50-B4EF-00D9E317D2C5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2038221" y="4153139"/>
              <a:ext cx="3115201" cy="892442"/>
            </a:xfrm>
            <a:prstGeom prst="bentConnector3">
              <a:avLst>
                <a:gd name="adj1" fmla="val -1531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446928A-444C-402E-884A-C6C8FC56DADE}"/>
                </a:ext>
              </a:extLst>
            </p:cNvPr>
            <p:cNvCxnSpPr/>
            <p:nvPr/>
          </p:nvCxnSpPr>
          <p:spPr>
            <a:xfrm flipH="1">
              <a:off x="3149600" y="3041759"/>
              <a:ext cx="8924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BA28151-060D-41C5-AAA1-FB0522208C7F}"/>
                </a:ext>
              </a:extLst>
            </p:cNvPr>
            <p:cNvCxnSpPr/>
            <p:nvPr/>
          </p:nvCxnSpPr>
          <p:spPr>
            <a:xfrm flipH="1">
              <a:off x="3149600" y="4281279"/>
              <a:ext cx="8924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098D9D2B-9876-41D4-A5C0-42BE35FF7C55}"/>
                </a:ext>
              </a:extLst>
            </p:cNvPr>
            <p:cNvCxnSpPr/>
            <p:nvPr/>
          </p:nvCxnSpPr>
          <p:spPr>
            <a:xfrm flipH="1">
              <a:off x="3149599" y="5398879"/>
              <a:ext cx="8924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70713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Implementation – Encrypted Case</a:t>
            </a:r>
            <a:endParaRPr lang="en-US" b="1" dirty="0"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0B3E5A-BF2E-4ABE-ADBC-81A3DA0A6564}"/>
              </a:ext>
            </a:extLst>
          </p:cNvPr>
          <p:cNvSpPr txBox="1"/>
          <p:nvPr/>
        </p:nvSpPr>
        <p:spPr>
          <a:xfrm>
            <a:off x="399372" y="1042908"/>
            <a:ext cx="29398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Encrypted A.exe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405546-9D5A-489F-B19C-7D1A23976FCE}"/>
              </a:ext>
            </a:extLst>
          </p:cNvPr>
          <p:cNvSpPr/>
          <p:nvPr/>
        </p:nvSpPr>
        <p:spPr>
          <a:xfrm>
            <a:off x="9296400" y="1554480"/>
            <a:ext cx="2346960" cy="975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Operating System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E6737B-2740-4148-9777-D65EAB4EFAF8}"/>
              </a:ext>
            </a:extLst>
          </p:cNvPr>
          <p:cNvSpPr txBox="1"/>
          <p:nvPr/>
        </p:nvSpPr>
        <p:spPr>
          <a:xfrm>
            <a:off x="4190616" y="3429000"/>
            <a:ext cx="4435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Decrypt sections if the password is correct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9E2A799-5AFE-4AA3-B742-2784ED64CE73}"/>
              </a:ext>
            </a:extLst>
          </p:cNvPr>
          <p:cNvGrpSpPr/>
          <p:nvPr/>
        </p:nvGrpSpPr>
        <p:grpSpPr>
          <a:xfrm>
            <a:off x="3149600" y="3041759"/>
            <a:ext cx="892444" cy="3115201"/>
            <a:chOff x="3149599" y="3041759"/>
            <a:chExt cx="892444" cy="3115201"/>
          </a:xfrm>
        </p:grpSpPr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D9FB1E5F-3E1A-4E50-B4EF-00D9E317D2C5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2038221" y="4153139"/>
              <a:ext cx="3115201" cy="892442"/>
            </a:xfrm>
            <a:prstGeom prst="bentConnector3">
              <a:avLst>
                <a:gd name="adj1" fmla="val -1531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446928A-444C-402E-884A-C6C8FC56DADE}"/>
                </a:ext>
              </a:extLst>
            </p:cNvPr>
            <p:cNvCxnSpPr/>
            <p:nvPr/>
          </p:nvCxnSpPr>
          <p:spPr>
            <a:xfrm flipH="1">
              <a:off x="3149600" y="3041759"/>
              <a:ext cx="8924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BA28151-060D-41C5-AAA1-FB0522208C7F}"/>
                </a:ext>
              </a:extLst>
            </p:cNvPr>
            <p:cNvCxnSpPr/>
            <p:nvPr/>
          </p:nvCxnSpPr>
          <p:spPr>
            <a:xfrm flipH="1">
              <a:off x="3149600" y="4281279"/>
              <a:ext cx="8924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098D9D2B-9876-41D4-A5C0-42BE35FF7C55}"/>
                </a:ext>
              </a:extLst>
            </p:cNvPr>
            <p:cNvCxnSpPr/>
            <p:nvPr/>
          </p:nvCxnSpPr>
          <p:spPr>
            <a:xfrm flipH="1">
              <a:off x="3149599" y="5398879"/>
              <a:ext cx="8924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14" name="Table 4">
            <a:extLst>
              <a:ext uri="{FF2B5EF4-FFF2-40B4-BE49-F238E27FC236}">
                <a16:creationId xmlns:a16="http://schemas.microsoft.com/office/drawing/2014/main" id="{32C2B908-E61B-4708-B2F8-5FFEE85D13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072647"/>
              </p:ext>
            </p:extLst>
          </p:nvPr>
        </p:nvGraphicFramePr>
        <p:xfrm>
          <a:off x="609600" y="1554480"/>
          <a:ext cx="2540000" cy="50136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701281043"/>
                    </a:ext>
                  </a:extLst>
                </a:gridCol>
              </a:tblGrid>
              <a:tr h="11684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PE Headers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4687665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Data section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845297"/>
                  </a:ext>
                </a:extLst>
              </a:tr>
              <a:tr h="146064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Code section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572206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Resource section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22973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Injected new code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63379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2FE8BAD5-F02B-4DB5-AF95-42C8B4EEEEC8}"/>
              </a:ext>
            </a:extLst>
          </p:cNvPr>
          <p:cNvSpPr txBox="1"/>
          <p:nvPr/>
        </p:nvSpPr>
        <p:spPr>
          <a:xfrm>
            <a:off x="4190616" y="4103191"/>
            <a:ext cx="60077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 important addresses to refer to </a:t>
            </a:r>
            <a:r>
              <a:rPr lang="en-US" b="1" dirty="0"/>
              <a:t>data section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Refer to </a:t>
            </a:r>
            <a:r>
              <a:rPr lang="en-US" b="1" dirty="0"/>
              <a:t>data</a:t>
            </a:r>
            <a:r>
              <a:rPr lang="en-US" dirty="0"/>
              <a:t> and </a:t>
            </a:r>
            <a:r>
              <a:rPr lang="en-US" b="1" dirty="0"/>
              <a:t>code section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Prepare API addresses that A.exe would need for execution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Apply relocated memory addresses to </a:t>
            </a:r>
            <a:r>
              <a:rPr lang="en-US" b="1" dirty="0"/>
              <a:t>code section</a:t>
            </a:r>
          </a:p>
        </p:txBody>
      </p:sp>
    </p:spTree>
    <p:extLst>
      <p:ext uri="{BB962C8B-B14F-4D97-AF65-F5344CB8AC3E}">
        <p14:creationId xmlns:p14="http://schemas.microsoft.com/office/powerpoint/2010/main" val="295092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Implementation – Encrypted Case</a:t>
            </a:r>
            <a:endParaRPr lang="en-US" b="1" dirty="0"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0B3E5A-BF2E-4ABE-ADBC-81A3DA0A6564}"/>
              </a:ext>
            </a:extLst>
          </p:cNvPr>
          <p:cNvSpPr txBox="1"/>
          <p:nvPr/>
        </p:nvSpPr>
        <p:spPr>
          <a:xfrm>
            <a:off x="399372" y="1042908"/>
            <a:ext cx="29398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Encrypted A.exe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405546-9D5A-489F-B19C-7D1A23976FCE}"/>
              </a:ext>
            </a:extLst>
          </p:cNvPr>
          <p:cNvSpPr/>
          <p:nvPr/>
        </p:nvSpPr>
        <p:spPr>
          <a:xfrm>
            <a:off x="9296400" y="1554480"/>
            <a:ext cx="2346960" cy="975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Operating System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E6737B-2740-4148-9777-D65EAB4EFAF8}"/>
              </a:ext>
            </a:extLst>
          </p:cNvPr>
          <p:cNvSpPr txBox="1"/>
          <p:nvPr/>
        </p:nvSpPr>
        <p:spPr>
          <a:xfrm>
            <a:off x="4217845" y="4895954"/>
            <a:ext cx="3481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 </a:t>
            </a:r>
            <a:r>
              <a:rPr lang="en-US" b="1" dirty="0"/>
              <a:t>original entry point </a:t>
            </a:r>
            <a:r>
              <a:rPr lang="en-US" dirty="0"/>
              <a:t>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Jump to </a:t>
            </a:r>
            <a:r>
              <a:rPr lang="en-US" b="1" dirty="0"/>
              <a:t>original entry point</a:t>
            </a:r>
          </a:p>
        </p:txBody>
      </p:sp>
      <p:graphicFrame>
        <p:nvGraphicFramePr>
          <p:cNvPr id="19" name="Table 4">
            <a:extLst>
              <a:ext uri="{FF2B5EF4-FFF2-40B4-BE49-F238E27FC236}">
                <a16:creationId xmlns:a16="http://schemas.microsoft.com/office/drawing/2014/main" id="{8FB60473-531F-4946-9E43-806EAD52B5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8135246"/>
              </p:ext>
            </p:extLst>
          </p:nvPr>
        </p:nvGraphicFramePr>
        <p:xfrm>
          <a:off x="609600" y="1554480"/>
          <a:ext cx="2540000" cy="50136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701281043"/>
                    </a:ext>
                  </a:extLst>
                </a:gridCol>
              </a:tblGrid>
              <a:tr h="11684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PE Headers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4687665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Data section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845297"/>
                  </a:ext>
                </a:extLst>
              </a:tr>
              <a:tr h="146064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Code section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572206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Resource section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22973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Injected new code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633796"/>
                  </a:ext>
                </a:extLst>
              </a:tr>
            </a:tbl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D44CF2E9-1DE4-4180-A18D-90F46183B41D}"/>
              </a:ext>
            </a:extLst>
          </p:cNvPr>
          <p:cNvGrpSpPr/>
          <p:nvPr/>
        </p:nvGrpSpPr>
        <p:grpSpPr>
          <a:xfrm>
            <a:off x="3149601" y="4281279"/>
            <a:ext cx="892445" cy="1875682"/>
            <a:chOff x="3149600" y="4281279"/>
            <a:chExt cx="892445" cy="1875682"/>
          </a:xfrm>
        </p:grpSpPr>
        <p:cxnSp>
          <p:nvCxnSpPr>
            <p:cNvPr id="21" name="Connector: Elbow 20">
              <a:extLst>
                <a:ext uri="{FF2B5EF4-FFF2-40B4-BE49-F238E27FC236}">
                  <a16:creationId xmlns:a16="http://schemas.microsoft.com/office/drawing/2014/main" id="{7299FEFD-FB68-4740-939B-B944EA8B5131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2657982" y="4772898"/>
              <a:ext cx="1875682" cy="892444"/>
            </a:xfrm>
            <a:prstGeom prst="bentConnector3">
              <a:avLst>
                <a:gd name="adj1" fmla="val -2542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F7F6309-7D13-4057-81B3-56C5D5BE5A0A}"/>
                </a:ext>
              </a:extLst>
            </p:cNvPr>
            <p:cNvCxnSpPr/>
            <p:nvPr/>
          </p:nvCxnSpPr>
          <p:spPr>
            <a:xfrm flipH="1">
              <a:off x="3149600" y="4281279"/>
              <a:ext cx="8924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98737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4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Implementation – Demonstration</a:t>
            </a:r>
            <a:endParaRPr lang="en-US" b="1" dirty="0">
              <a:latin typeface="Consolas" panose="020B0609020204030204" pitchFamily="49" charset="0"/>
            </a:endParaRPr>
          </a:p>
        </p:txBody>
      </p:sp>
      <p:pic>
        <p:nvPicPr>
          <p:cNvPr id="5" name="Demo">
            <a:hlinkClick r:id="" action="ppaction://media"/>
            <a:extLst>
              <a:ext uri="{FF2B5EF4-FFF2-40B4-BE49-F238E27FC236}">
                <a16:creationId xmlns:a16="http://schemas.microsoft.com/office/drawing/2014/main" id="{B068771F-3605-4D7F-9AD4-175B1A3C88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1081" y="809799"/>
            <a:ext cx="10129838" cy="594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67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Implementation – Comparison</a:t>
            </a:r>
            <a:endParaRPr lang="en-US" b="1" dirty="0">
              <a:latin typeface="Consolas" panose="020B0609020204030204" pitchFamily="49" charset="0"/>
            </a:endParaRP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E0AEA2B3-2A46-4AB5-BAC9-1BDDDBB43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18" y="1001949"/>
            <a:ext cx="5329618" cy="56076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C942129-0C8B-41FB-8C7B-EEEC5A4324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1864" y="1001949"/>
            <a:ext cx="5329618" cy="56076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6B71F9F-AAA7-4ACE-BD15-C84CCA90E02C}"/>
              </a:ext>
            </a:extLst>
          </p:cNvPr>
          <p:cNvSpPr/>
          <p:nvPr/>
        </p:nvSpPr>
        <p:spPr>
          <a:xfrm>
            <a:off x="380518" y="5145932"/>
            <a:ext cx="5329618" cy="14636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A86151-DF0F-485E-88A6-4008CF880860}"/>
              </a:ext>
            </a:extLst>
          </p:cNvPr>
          <p:cNvSpPr/>
          <p:nvPr/>
        </p:nvSpPr>
        <p:spPr>
          <a:xfrm>
            <a:off x="6481864" y="5148024"/>
            <a:ext cx="5329618" cy="14636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05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Implementation – Comparison</a:t>
            </a:r>
            <a:endParaRPr lang="en-US" b="1" dirty="0">
              <a:latin typeface="Consolas" panose="020B0609020204030204" pitchFamily="49" charset="0"/>
            </a:endParaRPr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D543E82-915B-453C-A7BA-BB18DC3C41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9665"/>
            <a:ext cx="12192000" cy="359228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0E39E9-8385-4530-8FE7-D0260416A7F4}"/>
              </a:ext>
            </a:extLst>
          </p:cNvPr>
          <p:cNvSpPr/>
          <p:nvPr/>
        </p:nvSpPr>
        <p:spPr>
          <a:xfrm>
            <a:off x="2364960" y="2324911"/>
            <a:ext cx="3539729" cy="22276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15AE45-9211-4009-AB32-11F0CC917622}"/>
              </a:ext>
            </a:extLst>
          </p:cNvPr>
          <p:cNvSpPr/>
          <p:nvPr/>
        </p:nvSpPr>
        <p:spPr>
          <a:xfrm>
            <a:off x="8467421" y="2324911"/>
            <a:ext cx="3539729" cy="22276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3300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24100"/>
            <a:ext cx="9144000" cy="80979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Consolas" panose="020B0609020204030204" pitchFamily="49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519063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DE448E-9D55-45E5-BA93-FD03A116BB1B}"/>
              </a:ext>
            </a:extLst>
          </p:cNvPr>
          <p:cNvSpPr txBox="1"/>
          <p:nvPr/>
        </p:nvSpPr>
        <p:spPr>
          <a:xfrm>
            <a:off x="878810" y="703254"/>
            <a:ext cx="5288627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Consolas" panose="020B0609020204030204" pitchFamily="49" charset="0"/>
              </a:rPr>
              <a:t>Contents</a:t>
            </a:r>
          </a:p>
          <a:p>
            <a:endParaRPr lang="en-US" sz="4400" b="1" dirty="0">
              <a:latin typeface="Consolas" panose="020B0609020204030204" pitchFamily="49" charset="0"/>
            </a:endParaRPr>
          </a:p>
          <a:p>
            <a:pPr marL="742950" indent="-742950">
              <a:buAutoNum type="arabicPeriod"/>
            </a:pPr>
            <a:r>
              <a:rPr lang="en-US" altLang="ko-KR" sz="4400" dirty="0">
                <a:latin typeface="Consolas" panose="020B0609020204030204" pitchFamily="49" charset="0"/>
              </a:rPr>
              <a:t>Outline</a:t>
            </a:r>
          </a:p>
          <a:p>
            <a:pPr marL="742950" indent="-742950">
              <a:buAutoNum type="arabicPeriod"/>
            </a:pPr>
            <a:endParaRPr lang="en-US" altLang="ko-KR" sz="4400" dirty="0">
              <a:latin typeface="Consolas" panose="020B0609020204030204" pitchFamily="49" charset="0"/>
            </a:endParaRPr>
          </a:p>
          <a:p>
            <a:pPr marL="742950" indent="-742950">
              <a:buAutoNum type="arabicPeriod"/>
            </a:pPr>
            <a:r>
              <a:rPr lang="en-US" altLang="ko-KR" sz="4400" dirty="0">
                <a:latin typeface="Consolas" panose="020B0609020204030204" pitchFamily="49" charset="0"/>
              </a:rPr>
              <a:t>Implementation</a:t>
            </a:r>
          </a:p>
          <a:p>
            <a:pPr marL="742950" indent="-742950">
              <a:buAutoNum type="arabicPeriod"/>
            </a:pPr>
            <a:endParaRPr lang="en-US" altLang="ko-KR" sz="4400" dirty="0">
              <a:latin typeface="Consolas" panose="020B0609020204030204" pitchFamily="49" charset="0"/>
            </a:endParaRPr>
          </a:p>
          <a:p>
            <a:pPr marL="742950" indent="-742950">
              <a:buAutoNum type="arabicPeriod"/>
            </a:pPr>
            <a:r>
              <a:rPr lang="en-US" altLang="ko-KR" sz="4400" dirty="0">
                <a:latin typeface="Consolas" panose="020B0609020204030204" pitchFamily="49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2647787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Conclusion</a:t>
            </a:r>
            <a:endParaRPr lang="en-US" b="1" dirty="0">
              <a:latin typeface="Consolas" panose="020B0609020204030204" pitchFamily="49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FD9B262-F28F-433F-9DB4-F01BBF06E9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248307"/>
              </p:ext>
            </p:extLst>
          </p:nvPr>
        </p:nvGraphicFramePr>
        <p:xfrm>
          <a:off x="416560" y="1314410"/>
          <a:ext cx="11358880" cy="37423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04615">
                  <a:extLst>
                    <a:ext uri="{9D8B030D-6E8A-4147-A177-3AD203B41FA5}">
                      <a16:colId xmlns:a16="http://schemas.microsoft.com/office/drawing/2014/main" val="3693689898"/>
                    </a:ext>
                  </a:extLst>
                </a:gridCol>
                <a:gridCol w="7454265">
                  <a:extLst>
                    <a:ext uri="{9D8B030D-6E8A-4147-A177-3AD203B41FA5}">
                      <a16:colId xmlns:a16="http://schemas.microsoft.com/office/drawing/2014/main" val="2146165251"/>
                    </a:ext>
                  </a:extLst>
                </a:gridCol>
              </a:tblGrid>
              <a:tr h="1247446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What I learned from this project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2000" dirty="0"/>
                        <a:t>1. How to deal with big and complex projects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sz="2000" dirty="0"/>
                        <a:t>2. How to make features more efficient in terms of the time complexity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1886169"/>
                  </a:ext>
                </a:extLst>
              </a:tr>
              <a:tr h="1247446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What I regret the most during the project period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2000" dirty="0"/>
                        <a:t>1. Being lazy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sz="2000" dirty="0"/>
                        <a:t>2. The part where I couldn’t learn SEED128 ECB Algorithm more deeply due to the deadline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7872263"/>
                  </a:ext>
                </a:extLst>
              </a:tr>
              <a:tr h="1247446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Future goals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1. Releasing my library and this project on GitHub officially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sz="2000" dirty="0"/>
                        <a:t>2. Developing a better encryptor for software security using my library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6353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44860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24100"/>
            <a:ext cx="9144000" cy="809799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Consolas" panose="020B0609020204030204" pitchFamily="49" charset="0"/>
              </a:rPr>
              <a:t>Thank you</a:t>
            </a:r>
            <a:endParaRPr lang="en-US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851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24100"/>
            <a:ext cx="9144000" cy="80979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Consolas" panose="020B0609020204030204" pitchFamily="49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875201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Outline</a:t>
            </a:r>
            <a:endParaRPr lang="en-US" b="1" dirty="0">
              <a:latin typeface="Consolas" panose="020B0609020204030204" pitchFamily="49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6508570-6092-4143-9630-A746F9EFB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831622"/>
              </p:ext>
            </p:extLst>
          </p:nvPr>
        </p:nvGraphicFramePr>
        <p:xfrm>
          <a:off x="416560" y="1314410"/>
          <a:ext cx="11358880" cy="43668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04615">
                  <a:extLst>
                    <a:ext uri="{9D8B030D-6E8A-4147-A177-3AD203B41FA5}">
                      <a16:colId xmlns:a16="http://schemas.microsoft.com/office/drawing/2014/main" val="3693689898"/>
                    </a:ext>
                  </a:extLst>
                </a:gridCol>
                <a:gridCol w="7454265">
                  <a:extLst>
                    <a:ext uri="{9D8B030D-6E8A-4147-A177-3AD203B41FA5}">
                      <a16:colId xmlns:a16="http://schemas.microsoft.com/office/drawing/2014/main" val="2146165251"/>
                    </a:ext>
                  </a:extLst>
                </a:gridCol>
              </a:tblGrid>
              <a:tr h="53545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Project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PE32</a:t>
                      </a:r>
                      <a:r>
                        <a:rPr lang="en-US" sz="2000" dirty="0"/>
                        <a:t> Password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1886169"/>
                  </a:ext>
                </a:extLst>
              </a:tr>
              <a:tr h="53545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Description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Encrypting x32 executable files (.exe) to lock with the password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7872263"/>
                  </a:ext>
                </a:extLst>
              </a:tr>
              <a:tr h="53545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Programming Language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C++, x86 Assembly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7162453"/>
                  </a:ext>
                </a:extLst>
              </a:tr>
              <a:tr h="53545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Operating System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Windows 10 Pro x64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0596423"/>
                  </a:ext>
                </a:extLst>
              </a:tr>
              <a:tr h="1359256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Goals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2000" dirty="0"/>
                        <a:t>1. Deeper understanding of </a:t>
                      </a:r>
                      <a:r>
                        <a:rPr lang="en-US" sz="2000" b="1" dirty="0"/>
                        <a:t>Windows Internals</a:t>
                      </a:r>
                      <a:r>
                        <a:rPr lang="en-US" sz="2000" dirty="0"/>
                        <a:t> (format of executable files and how operating system executes files) and </a:t>
                      </a:r>
                      <a:r>
                        <a:rPr lang="en-US" sz="2000" b="1" dirty="0"/>
                        <a:t>SEED128</a:t>
                      </a:r>
                      <a:r>
                        <a:rPr lang="en-US" sz="2000" dirty="0"/>
                        <a:t> (symmetric encryption algorithm provided by Korea Internet &amp; Security Agency)</a:t>
                      </a:r>
                    </a:p>
                    <a:p>
                      <a:pPr marL="457200" indent="-457200" algn="l">
                        <a:buAutoNum type="arabicPeriod"/>
                      </a:pPr>
                      <a:endParaRPr lang="en-US" sz="2000" dirty="0"/>
                    </a:p>
                    <a:p>
                      <a:pPr algn="l"/>
                      <a:r>
                        <a:rPr lang="en-US" sz="2000" dirty="0"/>
                        <a:t>2. Developing </a:t>
                      </a:r>
                      <a:r>
                        <a:rPr lang="en-US" sz="2000" b="1" dirty="0"/>
                        <a:t>a sample project</a:t>
                      </a:r>
                      <a:r>
                        <a:rPr lang="en-US" sz="2000" dirty="0"/>
                        <a:t> based on </a:t>
                      </a:r>
                      <a:r>
                        <a:rPr lang="en-US" sz="2000" b="1" dirty="0"/>
                        <a:t>my library</a:t>
                      </a:r>
                      <a:r>
                        <a:rPr lang="en-US" sz="2000" b="0" dirty="0"/>
                        <a:t> (for modifying windows executable files)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6353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1146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Outline – Process of Normal A</a:t>
            </a:r>
            <a:endParaRPr lang="en-US" b="1" dirty="0">
              <a:latin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D29D4D-2599-43F5-AB07-7CABAC19519A}"/>
              </a:ext>
            </a:extLst>
          </p:cNvPr>
          <p:cNvSpPr/>
          <p:nvPr/>
        </p:nvSpPr>
        <p:spPr>
          <a:xfrm>
            <a:off x="863600" y="1394921"/>
            <a:ext cx="2346960" cy="975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A.exe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D4123D9-02DF-4244-9930-858A7037CB1F}"/>
              </a:ext>
            </a:extLst>
          </p:cNvPr>
          <p:cNvGrpSpPr/>
          <p:nvPr/>
        </p:nvGrpSpPr>
        <p:grpSpPr>
          <a:xfrm>
            <a:off x="3582687" y="1394921"/>
            <a:ext cx="8360393" cy="975360"/>
            <a:chOff x="3582687" y="1394921"/>
            <a:chExt cx="8360393" cy="9753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E3CDFD3-466B-4750-97C9-19525D646722}"/>
                </a:ext>
              </a:extLst>
            </p:cNvPr>
            <p:cNvGrpSpPr/>
            <p:nvPr/>
          </p:nvGrpSpPr>
          <p:grpSpPr>
            <a:xfrm>
              <a:off x="3582687" y="1394921"/>
              <a:ext cx="5833943" cy="975360"/>
              <a:chOff x="3582687" y="1394921"/>
              <a:chExt cx="5833943" cy="975360"/>
            </a:xfrm>
          </p:grpSpPr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FD956377-94F0-49B9-915D-40F5CFC1E5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82687" y="1875442"/>
                <a:ext cx="14503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94C07A8-A24E-4D01-9768-8661131BD232}"/>
                  </a:ext>
                </a:extLst>
              </p:cNvPr>
              <p:cNvSpPr txBox="1"/>
              <p:nvPr/>
            </p:nvSpPr>
            <p:spPr>
              <a:xfrm>
                <a:off x="3627523" y="1882601"/>
                <a:ext cx="19456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Double click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A3519D8-847F-4562-9AC2-2B9192595730}"/>
                  </a:ext>
                </a:extLst>
              </p:cNvPr>
              <p:cNvSpPr/>
              <p:nvPr/>
            </p:nvSpPr>
            <p:spPr>
              <a:xfrm>
                <a:off x="5449956" y="1394921"/>
                <a:ext cx="3966674" cy="97536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/>
                  <a:t>Main function of A.exe</a:t>
                </a:r>
              </a:p>
            </p:txBody>
          </p:sp>
        </p:grp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1F9587B-E766-4C57-ABA8-03133B6B5C06}"/>
                </a:ext>
              </a:extLst>
            </p:cNvPr>
            <p:cNvCxnSpPr>
              <a:cxnSpLocks/>
            </p:cNvCxnSpPr>
            <p:nvPr/>
          </p:nvCxnSpPr>
          <p:spPr>
            <a:xfrm>
              <a:off x="9759967" y="1882601"/>
              <a:ext cx="14503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3DFC1AC-C655-4C6B-A07F-BD7C1548843A}"/>
                </a:ext>
              </a:extLst>
            </p:cNvPr>
            <p:cNvSpPr txBox="1"/>
            <p:nvPr/>
          </p:nvSpPr>
          <p:spPr>
            <a:xfrm>
              <a:off x="9997440" y="1875442"/>
              <a:ext cx="1945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Execute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209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Outline – Encryption Process</a:t>
            </a:r>
            <a:endParaRPr lang="en-US" b="1" dirty="0">
              <a:latin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D29D4D-2599-43F5-AB07-7CABAC19519A}"/>
              </a:ext>
            </a:extLst>
          </p:cNvPr>
          <p:cNvSpPr/>
          <p:nvPr/>
        </p:nvSpPr>
        <p:spPr>
          <a:xfrm>
            <a:off x="863600" y="1394921"/>
            <a:ext cx="2346960" cy="975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A.exe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58BB5E-E491-47E0-AC47-C054AC71B57A}"/>
              </a:ext>
            </a:extLst>
          </p:cNvPr>
          <p:cNvSpPr/>
          <p:nvPr/>
        </p:nvSpPr>
        <p:spPr>
          <a:xfrm>
            <a:off x="8981440" y="1394921"/>
            <a:ext cx="2346960" cy="97536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PE32 Password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CD77D4F-17D6-4EA8-9A73-14315B6A4CC7}"/>
              </a:ext>
            </a:extLst>
          </p:cNvPr>
          <p:cNvGrpSpPr/>
          <p:nvPr/>
        </p:nvGrpSpPr>
        <p:grpSpPr>
          <a:xfrm>
            <a:off x="3210560" y="1882601"/>
            <a:ext cx="5770880" cy="760193"/>
            <a:chOff x="3210560" y="1882601"/>
            <a:chExt cx="5770880" cy="760193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18E65E9-76A2-4FA7-90F9-97401841833E}"/>
                </a:ext>
              </a:extLst>
            </p:cNvPr>
            <p:cNvCxnSpPr>
              <a:stCxn id="15" idx="1"/>
              <a:endCxn id="2" idx="3"/>
            </p:cNvCxnSpPr>
            <p:nvPr/>
          </p:nvCxnSpPr>
          <p:spPr>
            <a:xfrm flipH="1">
              <a:off x="3210560" y="1882601"/>
              <a:ext cx="577088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102310C-726A-4F7C-83DB-56CB40207CC6}"/>
                </a:ext>
              </a:extLst>
            </p:cNvPr>
            <p:cNvSpPr txBox="1"/>
            <p:nvPr/>
          </p:nvSpPr>
          <p:spPr>
            <a:xfrm>
              <a:off x="3768055" y="1996463"/>
              <a:ext cx="465589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1. Encrypt sections (code, data, resource)</a:t>
              </a:r>
            </a:p>
            <a:p>
              <a:r>
                <a:rPr lang="en-US" dirty="0"/>
                <a:t>2. Inject new main function and other functions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A3610B7-B329-47D2-81F0-A007923F058A}"/>
              </a:ext>
            </a:extLst>
          </p:cNvPr>
          <p:cNvGrpSpPr/>
          <p:nvPr/>
        </p:nvGrpSpPr>
        <p:grpSpPr>
          <a:xfrm>
            <a:off x="863600" y="2360120"/>
            <a:ext cx="8117840" cy="3102960"/>
            <a:chOff x="863600" y="2360120"/>
            <a:chExt cx="8117840" cy="310296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F6F6FF1-73F6-4725-96E8-31C16A620525}"/>
                </a:ext>
              </a:extLst>
            </p:cNvPr>
            <p:cNvSpPr/>
            <p:nvPr/>
          </p:nvSpPr>
          <p:spPr>
            <a:xfrm>
              <a:off x="863600" y="4487720"/>
              <a:ext cx="2346960" cy="97536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/>
                <a:t>Encrypted A.exe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E0685E60-C590-4275-8712-50478D0A5B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0560" y="2360120"/>
              <a:ext cx="5770880" cy="211744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C6D758B-07BA-4C8A-BD1E-E2E52934EDA8}"/>
                </a:ext>
              </a:extLst>
            </p:cNvPr>
            <p:cNvSpPr txBox="1"/>
            <p:nvPr/>
          </p:nvSpPr>
          <p:spPr>
            <a:xfrm>
              <a:off x="1878295" y="3630709"/>
              <a:ext cx="24272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3. Saved as different file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800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Outline – Process of Encrypted A</a:t>
            </a:r>
            <a:endParaRPr lang="en-US" b="1" dirty="0">
              <a:latin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D29D4D-2599-43F5-AB07-7CABAC19519A}"/>
              </a:ext>
            </a:extLst>
          </p:cNvPr>
          <p:cNvSpPr/>
          <p:nvPr/>
        </p:nvSpPr>
        <p:spPr>
          <a:xfrm>
            <a:off x="863600" y="1394921"/>
            <a:ext cx="2346960" cy="9753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Encrypted A.exe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BE0EC15-EF5C-4496-A04C-DF7635214C30}"/>
              </a:ext>
            </a:extLst>
          </p:cNvPr>
          <p:cNvGrpSpPr/>
          <p:nvPr/>
        </p:nvGrpSpPr>
        <p:grpSpPr>
          <a:xfrm>
            <a:off x="3582687" y="1394921"/>
            <a:ext cx="6674055" cy="975360"/>
            <a:chOff x="3582687" y="1394921"/>
            <a:chExt cx="6674055" cy="9753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E3CDFD3-466B-4750-97C9-19525D646722}"/>
                </a:ext>
              </a:extLst>
            </p:cNvPr>
            <p:cNvGrpSpPr/>
            <p:nvPr/>
          </p:nvGrpSpPr>
          <p:grpSpPr>
            <a:xfrm>
              <a:off x="3582687" y="1875442"/>
              <a:ext cx="1990476" cy="376491"/>
              <a:chOff x="3582687" y="1875442"/>
              <a:chExt cx="1990476" cy="376491"/>
            </a:xfrm>
          </p:grpSpPr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FD956377-94F0-49B9-915D-40F5CFC1E5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82687" y="1875442"/>
                <a:ext cx="14503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94C07A8-A24E-4D01-9768-8661131BD232}"/>
                  </a:ext>
                </a:extLst>
              </p:cNvPr>
              <p:cNvSpPr txBox="1"/>
              <p:nvPr/>
            </p:nvSpPr>
            <p:spPr>
              <a:xfrm>
                <a:off x="3627523" y="1882601"/>
                <a:ext cx="19456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Double click</a:t>
                </a: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44E9B14-CE6C-4D08-BA76-B71DB9FD367E}"/>
                </a:ext>
              </a:extLst>
            </p:cNvPr>
            <p:cNvSpPr/>
            <p:nvPr/>
          </p:nvSpPr>
          <p:spPr>
            <a:xfrm>
              <a:off x="5405120" y="1394921"/>
              <a:ext cx="4851622" cy="97536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/>
                <a:t>Injected new main function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AD9D954-7CAC-4801-BB28-18F38336FDA2}"/>
              </a:ext>
            </a:extLst>
          </p:cNvPr>
          <p:cNvGrpSpPr/>
          <p:nvPr/>
        </p:nvGrpSpPr>
        <p:grpSpPr>
          <a:xfrm>
            <a:off x="4813411" y="4484132"/>
            <a:ext cx="8033909" cy="1160010"/>
            <a:chOff x="4813411" y="4484132"/>
            <a:chExt cx="8033909" cy="1160010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9338DF2-CC4E-47C1-A2C0-6D018FCAD7E6}"/>
                </a:ext>
              </a:extLst>
            </p:cNvPr>
            <p:cNvCxnSpPr>
              <a:cxnSpLocks/>
            </p:cNvCxnSpPr>
            <p:nvPr/>
          </p:nvCxnSpPr>
          <p:spPr>
            <a:xfrm>
              <a:off x="4898409" y="4981401"/>
              <a:ext cx="14503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5DC15A4-33B9-4917-AB2E-76789702B884}"/>
                </a:ext>
              </a:extLst>
            </p:cNvPr>
            <p:cNvSpPr txBox="1"/>
            <p:nvPr/>
          </p:nvSpPr>
          <p:spPr>
            <a:xfrm>
              <a:off x="4813411" y="4997811"/>
              <a:ext cx="19352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Jump to original main function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DB97335-F323-4C2D-8C14-EECE6079E467}"/>
                </a:ext>
              </a:extLst>
            </p:cNvPr>
            <p:cNvSpPr/>
            <p:nvPr/>
          </p:nvSpPr>
          <p:spPr>
            <a:xfrm>
              <a:off x="6604004" y="4484132"/>
              <a:ext cx="3966674" cy="97536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/>
                <a:t>Main function of A.exe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8C94506-7110-4A65-8521-0C86757EB4AA}"/>
                </a:ext>
              </a:extLst>
            </p:cNvPr>
            <p:cNvCxnSpPr>
              <a:cxnSpLocks/>
            </p:cNvCxnSpPr>
            <p:nvPr/>
          </p:nvCxnSpPr>
          <p:spPr>
            <a:xfrm>
              <a:off x="10664207" y="4988560"/>
              <a:ext cx="14503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18601A0-D1B2-42D3-B090-E4FF137597AE}"/>
                </a:ext>
              </a:extLst>
            </p:cNvPr>
            <p:cNvSpPr txBox="1"/>
            <p:nvPr/>
          </p:nvSpPr>
          <p:spPr>
            <a:xfrm>
              <a:off x="10901680" y="4981401"/>
              <a:ext cx="1945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Execute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42DACC5-01F0-4DA0-839C-92C584F84145}"/>
              </a:ext>
            </a:extLst>
          </p:cNvPr>
          <p:cNvGrpSpPr/>
          <p:nvPr/>
        </p:nvGrpSpPr>
        <p:grpSpPr>
          <a:xfrm>
            <a:off x="863600" y="1882601"/>
            <a:ext cx="9393142" cy="3580478"/>
            <a:chOff x="863600" y="1882601"/>
            <a:chExt cx="9393142" cy="358047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72C4E63-A7F9-4948-B7CD-336A7E7158E4}"/>
                </a:ext>
              </a:extLst>
            </p:cNvPr>
            <p:cNvSpPr/>
            <p:nvPr/>
          </p:nvSpPr>
          <p:spPr>
            <a:xfrm>
              <a:off x="863600" y="4487719"/>
              <a:ext cx="3779520" cy="97536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/>
                <a:t>Check the password and Decrypt sections</a:t>
              </a:r>
            </a:p>
          </p:txBody>
        </p:sp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105CAEB1-DE87-4DAB-9A94-CCDAE6C26652}"/>
                </a:ext>
              </a:extLst>
            </p:cNvPr>
            <p:cNvCxnSpPr>
              <a:stCxn id="15" idx="3"/>
              <a:endCxn id="16" idx="0"/>
            </p:cNvCxnSpPr>
            <p:nvPr/>
          </p:nvCxnSpPr>
          <p:spPr>
            <a:xfrm flipH="1">
              <a:off x="2753360" y="1882601"/>
              <a:ext cx="7503382" cy="2605118"/>
            </a:xfrm>
            <a:prstGeom prst="bentConnector4">
              <a:avLst>
                <a:gd name="adj1" fmla="val -3047"/>
                <a:gd name="adj2" fmla="val 59360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6703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24100"/>
            <a:ext cx="9144000" cy="80979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Consolas" panose="020B0609020204030204" pitchFamily="49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08794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6">
            <a:extLst>
              <a:ext uri="{FF2B5EF4-FFF2-40B4-BE49-F238E27FC236}">
                <a16:creationId xmlns:a16="http://schemas.microsoft.com/office/drawing/2014/main" id="{1438206B-53BE-4373-9420-E7CBFF2057C1}"/>
              </a:ext>
            </a:extLst>
          </p:cNvPr>
          <p:cNvPicPr/>
          <p:nvPr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742" y="5071678"/>
            <a:ext cx="1935258" cy="1786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C22835B-B745-4077-B6C9-D2BFE22AB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6" y="0"/>
            <a:ext cx="9144000" cy="80979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latin typeface="Consolas" panose="020B0609020204030204" pitchFamily="49" charset="0"/>
              </a:rPr>
              <a:t>Implementation – Normal Case</a:t>
            </a:r>
            <a:endParaRPr lang="en-US" b="1" dirty="0">
              <a:latin typeface="Consolas" panose="020B0609020204030204" pitchFamily="49" charset="0"/>
            </a:endParaRP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54144B30-FFCD-40AE-8832-CC856E60C0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534245"/>
              </p:ext>
            </p:extLst>
          </p:nvPr>
        </p:nvGraphicFramePr>
        <p:xfrm>
          <a:off x="609600" y="1554480"/>
          <a:ext cx="2540000" cy="42187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701281043"/>
                    </a:ext>
                  </a:extLst>
                </a:gridCol>
              </a:tblGrid>
              <a:tr h="11684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PE Headers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4687665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Data section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845297"/>
                  </a:ext>
                </a:extLst>
              </a:tr>
              <a:tr h="146064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Code section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572206"/>
                  </a:ext>
                </a:extLst>
              </a:tr>
              <a:tr h="79487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Resource section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2297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10B3E5A-BF2E-4ABE-ADBC-81A3DA0A6564}"/>
              </a:ext>
            </a:extLst>
          </p:cNvPr>
          <p:cNvSpPr txBox="1"/>
          <p:nvPr/>
        </p:nvSpPr>
        <p:spPr>
          <a:xfrm>
            <a:off x="1313772" y="1042908"/>
            <a:ext cx="1131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A.exe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405546-9D5A-489F-B19C-7D1A23976FCE}"/>
              </a:ext>
            </a:extLst>
          </p:cNvPr>
          <p:cNvSpPr/>
          <p:nvPr/>
        </p:nvSpPr>
        <p:spPr>
          <a:xfrm>
            <a:off x="9296400" y="1554480"/>
            <a:ext cx="2346960" cy="975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Operating System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355C87-B49F-4A50-98C7-B13C95A4FDD3}"/>
              </a:ext>
            </a:extLst>
          </p:cNvPr>
          <p:cNvGrpSpPr/>
          <p:nvPr/>
        </p:nvGrpSpPr>
        <p:grpSpPr>
          <a:xfrm>
            <a:off x="3149600" y="1395828"/>
            <a:ext cx="6146800" cy="646332"/>
            <a:chOff x="3149600" y="1395828"/>
            <a:chExt cx="6146800" cy="646332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650DBFB-92FB-4EB2-9C64-83D86B56B21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3149600" y="2042160"/>
              <a:ext cx="614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23D1354-C69C-471B-9536-C93BD3E1970F}"/>
                </a:ext>
              </a:extLst>
            </p:cNvPr>
            <p:cNvSpPr txBox="1"/>
            <p:nvPr/>
          </p:nvSpPr>
          <p:spPr>
            <a:xfrm>
              <a:off x="3270557" y="1395828"/>
              <a:ext cx="516461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Refer to </a:t>
              </a:r>
              <a:r>
                <a:rPr lang="en-US" b="1" dirty="0"/>
                <a:t>PE Headers</a:t>
              </a:r>
              <a:r>
                <a:rPr lang="en-US" dirty="0"/>
                <a:t> and allocate new memory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Get important addresses to refer to </a:t>
              </a:r>
              <a:r>
                <a:rPr lang="en-US" b="1" dirty="0"/>
                <a:t>data section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BEBFE60-28EB-4FB1-8ECE-351DF4DAD254}"/>
              </a:ext>
            </a:extLst>
          </p:cNvPr>
          <p:cNvGrpSpPr/>
          <p:nvPr/>
        </p:nvGrpSpPr>
        <p:grpSpPr>
          <a:xfrm>
            <a:off x="3149600" y="2042159"/>
            <a:ext cx="8432800" cy="2286002"/>
            <a:chOff x="3149600" y="2042159"/>
            <a:chExt cx="8432800" cy="228600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61A3C3C-C292-40DD-9D6B-2F9C76D247DB}"/>
                </a:ext>
              </a:extLst>
            </p:cNvPr>
            <p:cNvGrpSpPr/>
            <p:nvPr/>
          </p:nvGrpSpPr>
          <p:grpSpPr>
            <a:xfrm>
              <a:off x="3149600" y="2042159"/>
              <a:ext cx="8432800" cy="2255490"/>
              <a:chOff x="3149600" y="2042160"/>
              <a:chExt cx="8432800" cy="2255490"/>
            </a:xfrm>
          </p:grpSpPr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A6FB910C-A2F8-4925-B06B-DDA13817F20F}"/>
                  </a:ext>
                </a:extLst>
              </p:cNvPr>
              <p:cNvCxnSpPr>
                <a:cxnSpLocks/>
                <a:stCxn id="6" idx="1"/>
              </p:cNvCxnSpPr>
              <p:nvPr/>
            </p:nvCxnSpPr>
            <p:spPr>
              <a:xfrm flipH="1">
                <a:off x="3149600" y="2042160"/>
                <a:ext cx="6146800" cy="117708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8E6737B-2740-4148-9777-D65EAB4EFAF8}"/>
                  </a:ext>
                </a:extLst>
              </p:cNvPr>
              <p:cNvSpPr txBox="1"/>
              <p:nvPr/>
            </p:nvSpPr>
            <p:spPr>
              <a:xfrm>
                <a:off x="5627565" y="3374320"/>
                <a:ext cx="595483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Refer to </a:t>
                </a:r>
                <a:r>
                  <a:rPr lang="en-US" b="1" dirty="0"/>
                  <a:t>data</a:t>
                </a:r>
                <a:r>
                  <a:rPr lang="en-US" dirty="0"/>
                  <a:t> and </a:t>
                </a:r>
                <a:r>
                  <a:rPr lang="en-US" b="1" dirty="0"/>
                  <a:t>code section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Prepare API addresses that A.exe would need for execution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Apply relocated memory addresses to </a:t>
                </a:r>
                <a:r>
                  <a:rPr lang="en-US" b="1" dirty="0"/>
                  <a:t>code section</a:t>
                </a:r>
              </a:p>
            </p:txBody>
          </p:sp>
        </p:grp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587D835-EE2E-4343-B2DA-66715B8F46DD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3149600" y="2042160"/>
              <a:ext cx="6146800" cy="228600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946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1500</TotalTime>
  <Words>608</Words>
  <Application>Microsoft Office PowerPoint</Application>
  <PresentationFormat>Widescreen</PresentationFormat>
  <Paragraphs>140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 Light</vt:lpstr>
      <vt:lpstr>Calibri</vt:lpstr>
      <vt:lpstr>Consolas</vt:lpstr>
      <vt:lpstr>Arial</vt:lpstr>
      <vt:lpstr>Office Theme</vt:lpstr>
      <vt:lpstr>PE32 Password</vt:lpstr>
      <vt:lpstr>PowerPoint Presentation</vt:lpstr>
      <vt:lpstr>Outline</vt:lpstr>
      <vt:lpstr>Outline</vt:lpstr>
      <vt:lpstr>Outline – Process of Normal A</vt:lpstr>
      <vt:lpstr>Outline – Encryption Process</vt:lpstr>
      <vt:lpstr>Outline – Process of Encrypted A</vt:lpstr>
      <vt:lpstr>Implementation</vt:lpstr>
      <vt:lpstr>Implementation – Normal Case</vt:lpstr>
      <vt:lpstr>Implementation – Normal Case</vt:lpstr>
      <vt:lpstr>Implementation – Error Case</vt:lpstr>
      <vt:lpstr>Implementation – Encrypted Case</vt:lpstr>
      <vt:lpstr>Implementation – Encrypted Case</vt:lpstr>
      <vt:lpstr>Implementation – Encrypted Case</vt:lpstr>
      <vt:lpstr>Implementation – Encrypted Case</vt:lpstr>
      <vt:lpstr>Implementation – Demonstration</vt:lpstr>
      <vt:lpstr>Implementation – Comparison</vt:lpstr>
      <vt:lpstr>Implementation – Comparison</vt:lpstr>
      <vt:lpstr>Conclusion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경북대학교 웹메일 취약점</dc:title>
  <dc:creator>TaeKwan Yang</dc:creator>
  <cp:lastModifiedBy>TaeKwan Yang</cp:lastModifiedBy>
  <cp:revision>406</cp:revision>
  <dcterms:created xsi:type="dcterms:W3CDTF">2020-07-30T02:26:16Z</dcterms:created>
  <dcterms:modified xsi:type="dcterms:W3CDTF">2021-09-28T09:03:06Z</dcterms:modified>
</cp:coreProperties>
</file>

<file path=docProps/thumbnail.jpeg>
</file>